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93" r:id="rId3"/>
    <p:sldId id="294" r:id="rId4"/>
    <p:sldId id="295" r:id="rId5"/>
    <p:sldId id="310" r:id="rId6"/>
    <p:sldId id="315" r:id="rId7"/>
    <p:sldId id="298" r:id="rId8"/>
    <p:sldId id="300" r:id="rId9"/>
    <p:sldId id="307" r:id="rId10"/>
    <p:sldId id="301" r:id="rId11"/>
    <p:sldId id="308" r:id="rId12"/>
    <p:sldId id="302" r:id="rId13"/>
    <p:sldId id="304" r:id="rId14"/>
    <p:sldId id="312" r:id="rId15"/>
    <p:sldId id="31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-9525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1689853" y="2714535"/>
            <a:ext cx="89727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Prognostication of </a:t>
            </a:r>
            <a:r>
              <a:rPr lang="en-US" altLang="ko-KR" sz="4400" b="1" dirty="0">
                <a:solidFill>
                  <a:schemeClr val="bg2">
                    <a:lumMod val="25000"/>
                  </a:schemeClr>
                </a:solidFill>
              </a:rPr>
              <a:t>Chronic Pancreatitis 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using CT derived Radiomic Features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D1628-70A0-CFD1-277A-BD486C4F3BEA}"/>
              </a:ext>
            </a:extLst>
          </p:cNvPr>
          <p:cNvSpPr txBox="1"/>
          <p:nvPr/>
        </p:nvSpPr>
        <p:spPr>
          <a:xfrm>
            <a:off x="4985657" y="5199268"/>
            <a:ext cx="222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DongJae Seo</a:t>
            </a: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9D08-FED9-4A28-182A-DA6BFAC0EACC}"/>
              </a:ext>
            </a:extLst>
          </p:cNvPr>
          <p:cNvSpPr txBox="1"/>
          <p:nvPr/>
        </p:nvSpPr>
        <p:spPr>
          <a:xfrm>
            <a:off x="1171991" y="291048"/>
            <a:ext cx="268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SwinUNETR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32">
            <a:extLst>
              <a:ext uri="{FF2B5EF4-FFF2-40B4-BE49-F238E27FC236}">
                <a16:creationId xmlns:a16="http://schemas.microsoft.com/office/drawing/2014/main" id="{70511FD7-610C-D755-8F4D-CAE28F2ED8FC}"/>
              </a:ext>
            </a:extLst>
          </p:cNvPr>
          <p:cNvSpPr/>
          <p:nvPr/>
        </p:nvSpPr>
        <p:spPr>
          <a:xfrm>
            <a:off x="1069910" y="1062913"/>
            <a:ext cx="10052179" cy="54311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Review — Swin UNETR: Swin Transformers for Semantic Segmentation of Brain  Tumors in MRI Images | by Sik-Ho Tsang | Medium">
            <a:extLst>
              <a:ext uri="{FF2B5EF4-FFF2-40B4-BE49-F238E27FC236}">
                <a16:creationId xmlns:a16="http://schemas.microsoft.com/office/drawing/2014/main" id="{3BCDEBD2-586B-25A4-8791-1C8A2E658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54" y="2611792"/>
            <a:ext cx="9750489" cy="365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4AC4DA-1651-0C5C-9DEC-06CF0A5FC80A}"/>
              </a:ext>
            </a:extLst>
          </p:cNvPr>
          <p:cNvSpPr txBox="1"/>
          <p:nvPr/>
        </p:nvSpPr>
        <p:spPr>
          <a:xfrm>
            <a:off x="1472389" y="1191021"/>
            <a:ext cx="9247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performance between </a:t>
            </a:r>
            <a:r>
              <a:rPr lang="en-US" dirty="0" err="1"/>
              <a:t>MedSAM</a:t>
            </a:r>
            <a:r>
              <a:rPr lang="en-US" dirty="0"/>
              <a:t> and </a:t>
            </a:r>
            <a:r>
              <a:rPr lang="en-US" dirty="0" err="1"/>
              <a:t>SwinUNetR</a:t>
            </a:r>
            <a:endParaRPr lang="en-US" dirty="0"/>
          </a:p>
          <a:p>
            <a:r>
              <a:rPr lang="en-US" dirty="0"/>
              <a:t>Using only CT-82 dataset, </a:t>
            </a:r>
            <a:r>
              <a:rPr lang="en-US" dirty="0" err="1"/>
              <a:t>Medsam</a:t>
            </a:r>
            <a:r>
              <a:rPr lang="en-US" dirty="0"/>
              <a:t> showed 0.79 Dice score, </a:t>
            </a:r>
            <a:r>
              <a:rPr lang="en-US" dirty="0" err="1"/>
              <a:t>SwinUNetR</a:t>
            </a:r>
            <a:r>
              <a:rPr lang="en-US" dirty="0"/>
              <a:t> showed 0.851 Dice score</a:t>
            </a:r>
          </a:p>
          <a:p>
            <a:endParaRPr lang="en-US" dirty="0"/>
          </a:p>
          <a:p>
            <a:r>
              <a:rPr lang="en-US" dirty="0"/>
              <a:t>After choosing </a:t>
            </a:r>
            <a:r>
              <a:rPr lang="en-US" dirty="0" err="1"/>
              <a:t>SwinUNetR</a:t>
            </a:r>
            <a:r>
              <a:rPr lang="en-US" dirty="0"/>
              <a:t>, training with mixed dataset, it showed 0.7833 Dice score</a:t>
            </a:r>
          </a:p>
        </p:txBody>
      </p:sp>
    </p:spTree>
    <p:extLst>
      <p:ext uri="{BB962C8B-B14F-4D97-AF65-F5344CB8AC3E}">
        <p14:creationId xmlns:p14="http://schemas.microsoft.com/office/powerpoint/2010/main" val="59522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9D08-FED9-4A28-182A-DA6BFAC0EACC}"/>
              </a:ext>
            </a:extLst>
          </p:cNvPr>
          <p:cNvSpPr txBox="1"/>
          <p:nvPr/>
        </p:nvSpPr>
        <p:spPr>
          <a:xfrm>
            <a:off x="1171991" y="291048"/>
            <a:ext cx="268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SwinUNETR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32">
            <a:extLst>
              <a:ext uri="{FF2B5EF4-FFF2-40B4-BE49-F238E27FC236}">
                <a16:creationId xmlns:a16="http://schemas.microsoft.com/office/drawing/2014/main" id="{EFF3C7E9-761B-13E9-E7AB-DB9D4750B1C9}"/>
              </a:ext>
            </a:extLst>
          </p:cNvPr>
          <p:cNvSpPr/>
          <p:nvPr/>
        </p:nvSpPr>
        <p:spPr>
          <a:xfrm>
            <a:off x="1069910" y="1062913"/>
            <a:ext cx="10052179" cy="54311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FC29B-3A59-B6D7-2DD0-EB27D8E04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18" y="1364396"/>
            <a:ext cx="8677564" cy="4728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3E101-5CBE-A3CC-0BA5-1C06756BCCB5}"/>
              </a:ext>
            </a:extLst>
          </p:cNvPr>
          <p:cNvSpPr txBox="1"/>
          <p:nvPr/>
        </p:nvSpPr>
        <p:spPr>
          <a:xfrm>
            <a:off x="4562475" y="6140718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Loss / Validation Dice score</a:t>
            </a:r>
          </a:p>
        </p:txBody>
      </p:sp>
    </p:spTree>
    <p:extLst>
      <p:ext uri="{BB962C8B-B14F-4D97-AF65-F5344CB8AC3E}">
        <p14:creationId xmlns:p14="http://schemas.microsoft.com/office/powerpoint/2010/main" val="231971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9D08-FED9-4A28-182A-DA6BFAC0EACC}"/>
              </a:ext>
            </a:extLst>
          </p:cNvPr>
          <p:cNvSpPr txBox="1"/>
          <p:nvPr/>
        </p:nvSpPr>
        <p:spPr>
          <a:xfrm>
            <a:off x="1171991" y="291048"/>
            <a:ext cx="268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SwinUNETR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2">
            <a:extLst>
              <a:ext uri="{FF2B5EF4-FFF2-40B4-BE49-F238E27FC236}">
                <a16:creationId xmlns:a16="http://schemas.microsoft.com/office/drawing/2014/main" id="{1F24EAF5-838D-C07D-A9C5-D437658A5132}"/>
              </a:ext>
            </a:extLst>
          </p:cNvPr>
          <p:cNvSpPr/>
          <p:nvPr/>
        </p:nvSpPr>
        <p:spPr>
          <a:xfrm>
            <a:off x="783771" y="1240193"/>
            <a:ext cx="10991462" cy="53586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736BB5-6229-D161-8636-9846F78E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3806980"/>
            <a:ext cx="8156578" cy="2639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6BBB28-70DD-B23C-E1FE-356DA0EF1797}"/>
              </a:ext>
            </a:extLst>
          </p:cNvPr>
          <p:cNvSpPr txBox="1"/>
          <p:nvPr/>
        </p:nvSpPr>
        <p:spPr>
          <a:xfrm>
            <a:off x="9789435" y="2524072"/>
            <a:ext cx="90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CT-82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E43C7-C8C2-38F4-51B1-62E6AA0A4AFE}"/>
              </a:ext>
            </a:extLst>
          </p:cNvPr>
          <p:cNvSpPr txBox="1"/>
          <p:nvPr/>
        </p:nvSpPr>
        <p:spPr>
          <a:xfrm>
            <a:off x="9677468" y="4711163"/>
            <a:ext cx="134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Chronic </a:t>
            </a:r>
          </a:p>
          <a:p>
            <a:r>
              <a:rPr lang="en-US" dirty="0"/>
              <a:t>Pancreatitis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3FACBA-251A-AA1E-9576-6D96795AF2D6}"/>
              </a:ext>
            </a:extLst>
          </p:cNvPr>
          <p:cNvSpPr txBox="1"/>
          <p:nvPr/>
        </p:nvSpPr>
        <p:spPr>
          <a:xfrm>
            <a:off x="9908279" y="1558967"/>
            <a:ext cx="1194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0.7833 </a:t>
            </a:r>
          </a:p>
          <a:p>
            <a:pPr algn="ctr"/>
            <a:r>
              <a:rPr lang="en-US" dirty="0"/>
              <a:t>Dice Score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CFB9C0-C8A2-6A8F-03B1-BB0443B4B7C3}"/>
              </a:ext>
            </a:extLst>
          </p:cNvPr>
          <p:cNvSpPr/>
          <p:nvPr/>
        </p:nvSpPr>
        <p:spPr>
          <a:xfrm>
            <a:off x="8238931" y="3013788"/>
            <a:ext cx="214604" cy="214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9F5BEF-71F1-2F9E-C349-8AD615A0D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36" y="1316558"/>
            <a:ext cx="8156578" cy="26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8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32">
            <a:extLst>
              <a:ext uri="{FF2B5EF4-FFF2-40B4-BE49-F238E27FC236}">
                <a16:creationId xmlns:a16="http://schemas.microsoft.com/office/drawing/2014/main" id="{364BB053-41E3-463F-2E3C-CF0771DA156F}"/>
              </a:ext>
            </a:extLst>
          </p:cNvPr>
          <p:cNvSpPr/>
          <p:nvPr/>
        </p:nvSpPr>
        <p:spPr>
          <a:xfrm>
            <a:off x="783771" y="1240193"/>
            <a:ext cx="10991462" cy="53586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9D08-FED9-4A28-182A-DA6BFAC0EACC}"/>
              </a:ext>
            </a:extLst>
          </p:cNvPr>
          <p:cNvSpPr txBox="1"/>
          <p:nvPr/>
        </p:nvSpPr>
        <p:spPr>
          <a:xfrm>
            <a:off x="1171991" y="291048"/>
            <a:ext cx="268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SwinUNETR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5424F8-01F2-3C14-6C7E-A6B4E1AD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5" y="1536655"/>
            <a:ext cx="2574239" cy="2456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93A49-70BC-4AD6-D9ED-C346D740D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13" y="1536655"/>
            <a:ext cx="2626872" cy="2456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97E6AE-1405-71EF-7718-9ED46E501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51" y="4116637"/>
            <a:ext cx="2626873" cy="24094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7A315D-DA09-C0BD-D8D1-247A188DF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13" y="4116637"/>
            <a:ext cx="2574238" cy="24094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D9711-C92F-79EA-3303-35A25FE05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502" y="1536655"/>
            <a:ext cx="2574239" cy="23912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AEABC6-8D9A-A886-EEAE-1F2267A61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3741" y="1536314"/>
            <a:ext cx="2554488" cy="23916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0D6A57-81B6-7359-DCDF-6E2B56D07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3741" y="4116637"/>
            <a:ext cx="2543912" cy="23912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2A2D93-528C-728B-218D-7187B19190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9502" y="4102554"/>
            <a:ext cx="2603973" cy="2423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41039E-ECBF-4C19-9FD0-5B15AC4D80EB}"/>
              </a:ext>
            </a:extLst>
          </p:cNvPr>
          <p:cNvSpPr txBox="1"/>
          <p:nvPr/>
        </p:nvSpPr>
        <p:spPr>
          <a:xfrm>
            <a:off x="2911151" y="923583"/>
            <a:ext cx="25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CT-82 images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C11609-446D-3420-CF45-601976A7F426}"/>
              </a:ext>
            </a:extLst>
          </p:cNvPr>
          <p:cNvSpPr txBox="1"/>
          <p:nvPr/>
        </p:nvSpPr>
        <p:spPr>
          <a:xfrm>
            <a:off x="8240246" y="918411"/>
            <a:ext cx="25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 images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F94E7B-F15A-FF82-B55C-7AA0E9FF80FA}"/>
              </a:ext>
            </a:extLst>
          </p:cNvPr>
          <p:cNvSpPr txBox="1"/>
          <p:nvPr/>
        </p:nvSpPr>
        <p:spPr>
          <a:xfrm>
            <a:off x="2621902" y="3870852"/>
            <a:ext cx="278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 </a:t>
            </a:r>
            <a:r>
              <a:rPr lang="en-US" dirty="0">
                <a:sym typeface="Wingdings" panose="05000000000000000000" pitchFamily="2" charset="2"/>
              </a:rPr>
              <a:t> Predicted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B029AE-6B0E-F8B8-B0F5-1BE395A9F8BC}"/>
              </a:ext>
            </a:extLst>
          </p:cNvPr>
          <p:cNvSpPr txBox="1"/>
          <p:nvPr/>
        </p:nvSpPr>
        <p:spPr>
          <a:xfrm>
            <a:off x="7883358" y="3867937"/>
            <a:ext cx="278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 </a:t>
            </a:r>
            <a:r>
              <a:rPr lang="en-US" dirty="0">
                <a:sym typeface="Wingdings" panose="05000000000000000000" pitchFamily="2" charset="2"/>
              </a:rPr>
              <a:t> Predicted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3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32">
            <a:extLst>
              <a:ext uri="{FF2B5EF4-FFF2-40B4-BE49-F238E27FC236}">
                <a16:creationId xmlns:a16="http://schemas.microsoft.com/office/drawing/2014/main" id="{364BB053-41E3-463F-2E3C-CF0771DA156F}"/>
              </a:ext>
            </a:extLst>
          </p:cNvPr>
          <p:cNvSpPr/>
          <p:nvPr/>
        </p:nvSpPr>
        <p:spPr>
          <a:xfrm>
            <a:off x="783771" y="1305025"/>
            <a:ext cx="10991462" cy="53586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9D08-FED9-4A28-182A-DA6BFAC0EACC}"/>
              </a:ext>
            </a:extLst>
          </p:cNvPr>
          <p:cNvSpPr txBox="1"/>
          <p:nvPr/>
        </p:nvSpPr>
        <p:spPr>
          <a:xfrm>
            <a:off x="1171991" y="291048"/>
            <a:ext cx="2045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Postprocessing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893A49-70BC-4AD6-D9ED-C346D740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20" y="2008584"/>
            <a:ext cx="3327809" cy="311241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F94E7B-F15A-FF82-B55C-7AA0E9FF80FA}"/>
              </a:ext>
            </a:extLst>
          </p:cNvPr>
          <p:cNvSpPr txBox="1"/>
          <p:nvPr/>
        </p:nvSpPr>
        <p:spPr>
          <a:xfrm>
            <a:off x="3007702" y="5520056"/>
            <a:ext cx="278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 </a:t>
            </a:r>
            <a:r>
              <a:rPr lang="en-US" dirty="0">
                <a:sym typeface="Wingdings" panose="05000000000000000000" pitchFamily="2" charset="2"/>
              </a:rPr>
              <a:t> Predicted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FE5053-D70B-E676-5DE1-64B85C8C6501}"/>
              </a:ext>
            </a:extLst>
          </p:cNvPr>
          <p:cNvGrpSpPr/>
          <p:nvPr/>
        </p:nvGrpSpPr>
        <p:grpSpPr>
          <a:xfrm>
            <a:off x="4402629" y="2008583"/>
            <a:ext cx="3173826" cy="3112415"/>
            <a:chOff x="6279502" y="1729011"/>
            <a:chExt cx="4292082" cy="4096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5424F8-01F2-3C14-6C7E-A6B4E1ADF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9502" y="1729011"/>
              <a:ext cx="4292082" cy="409635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4E9D07-44AE-A1CF-0BB4-E6698438AA6A}"/>
                </a:ext>
              </a:extLst>
            </p:cNvPr>
            <p:cNvSpPr/>
            <p:nvPr/>
          </p:nvSpPr>
          <p:spPr>
            <a:xfrm>
              <a:off x="7996335" y="3862873"/>
              <a:ext cx="475861" cy="4665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EDAB1-C2FB-6C9A-5615-B305846372B0}"/>
                </a:ext>
              </a:extLst>
            </p:cNvPr>
            <p:cNvSpPr/>
            <p:nvPr/>
          </p:nvSpPr>
          <p:spPr>
            <a:xfrm>
              <a:off x="8465974" y="4127241"/>
              <a:ext cx="475861" cy="4665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701B1F0-3D86-4A1E-B229-A9D166172B15}"/>
                </a:ext>
              </a:extLst>
            </p:cNvPr>
            <p:cNvSpPr/>
            <p:nvPr/>
          </p:nvSpPr>
          <p:spPr>
            <a:xfrm>
              <a:off x="6581187" y="2988906"/>
              <a:ext cx="239491" cy="323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7A2E57-6DF5-AD0F-3941-FA060BE5ABD6}"/>
              </a:ext>
            </a:extLst>
          </p:cNvPr>
          <p:cNvSpPr txBox="1"/>
          <p:nvPr/>
        </p:nvSpPr>
        <p:spPr>
          <a:xfrm>
            <a:off x="7903026" y="1860706"/>
            <a:ext cx="39748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Postprocessing Techniques</a:t>
            </a:r>
          </a:p>
          <a:p>
            <a:endParaRPr lang="en-US" dirty="0"/>
          </a:p>
          <a:p>
            <a:r>
              <a:rPr lang="en-US" dirty="0"/>
              <a:t>Connected Component Analysis</a:t>
            </a:r>
          </a:p>
          <a:p>
            <a:r>
              <a:rPr lang="en-US" dirty="0"/>
              <a:t>- Identify connected components</a:t>
            </a:r>
          </a:p>
          <a:p>
            <a:r>
              <a:rPr lang="en-US" dirty="0"/>
              <a:t>- Remove small components </a:t>
            </a:r>
          </a:p>
          <a:p>
            <a:endParaRPr lang="en-US" dirty="0"/>
          </a:p>
          <a:p>
            <a:r>
              <a:rPr lang="en-US" dirty="0"/>
              <a:t>Morphological Operations</a:t>
            </a:r>
          </a:p>
          <a:p>
            <a:r>
              <a:rPr lang="en-US" dirty="0"/>
              <a:t>To modify shape using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Erosion(Shrinking)</a:t>
            </a:r>
          </a:p>
          <a:p>
            <a:pPr marL="285750" indent="-285750">
              <a:buFontTx/>
              <a:buChar char="-"/>
            </a:pPr>
            <a:r>
              <a:rPr lang="en-US" dirty="0"/>
              <a:t>Dilation(Expanding)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Opening(Remove small regions)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Closing(Filling dark regions)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Effective in removing noise, enhancing </a:t>
            </a:r>
          </a:p>
          <a:p>
            <a:r>
              <a:rPr lang="en-US" dirty="0"/>
              <a:t>boundaries, filling gaps</a:t>
            </a:r>
          </a:p>
        </p:txBody>
      </p:sp>
    </p:spTree>
    <p:extLst>
      <p:ext uri="{BB962C8B-B14F-4D97-AF65-F5344CB8AC3E}">
        <p14:creationId xmlns:p14="http://schemas.microsoft.com/office/powerpoint/2010/main" val="202994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B398A48-3691-C535-EC06-29372A5ECDCE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00A61-6488-1E92-4573-E25732B4BD3C}"/>
              </a:ext>
            </a:extLst>
          </p:cNvPr>
          <p:cNvSpPr txBox="1"/>
          <p:nvPr/>
        </p:nvSpPr>
        <p:spPr>
          <a:xfrm>
            <a:off x="1171991" y="291048"/>
            <a:ext cx="1373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2">
            <a:extLst>
              <a:ext uri="{FF2B5EF4-FFF2-40B4-BE49-F238E27FC236}">
                <a16:creationId xmlns:a16="http://schemas.microsoft.com/office/drawing/2014/main" id="{F9AEE13E-F630-F18C-5F34-84D60D60A261}"/>
              </a:ext>
            </a:extLst>
          </p:cNvPr>
          <p:cNvSpPr/>
          <p:nvPr/>
        </p:nvSpPr>
        <p:spPr>
          <a:xfrm>
            <a:off x="783772" y="1273075"/>
            <a:ext cx="10991462" cy="53586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D6474-8B74-C969-72FE-FDE11E4F09F9}"/>
              </a:ext>
            </a:extLst>
          </p:cNvPr>
          <p:cNvSpPr txBox="1"/>
          <p:nvPr/>
        </p:nvSpPr>
        <p:spPr>
          <a:xfrm>
            <a:off x="1467719" y="1921091"/>
            <a:ext cx="99405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Collected and analyzed CT volume data from chronic pancreatitis patients (SRM Hospital)</a:t>
            </a:r>
          </a:p>
          <a:p>
            <a:pPr marL="285750" indent="-285750">
              <a:buFontTx/>
              <a:buChar char="-"/>
            </a:pPr>
            <a:r>
              <a:rPr lang="en-US" dirty="0"/>
              <a:t>Designed and implemented the full pipeline for pancreas segmentation and volumetric feature extraction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Performed preprocessing including window-level adjustment and normalization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Compared segmentation models (</a:t>
            </a:r>
            <a:r>
              <a:rPr lang="en-US" dirty="0" err="1"/>
              <a:t>MedSAM</a:t>
            </a:r>
            <a:r>
              <a:rPr lang="en-US" dirty="0"/>
              <a:t> vs. </a:t>
            </a:r>
            <a:r>
              <a:rPr lang="en-US" dirty="0" err="1"/>
              <a:t>SwinUNetR</a:t>
            </a:r>
            <a:r>
              <a:rPr lang="en-US" dirty="0"/>
              <a:t>); selected </a:t>
            </a:r>
            <a:r>
              <a:rPr lang="en-US" dirty="0" err="1"/>
              <a:t>SwinUNetR</a:t>
            </a:r>
            <a:r>
              <a:rPr lang="en-US" dirty="0"/>
              <a:t> based on superior Dice score (0.7833)</a:t>
            </a:r>
          </a:p>
          <a:p>
            <a:pPr marL="285750" indent="-285750">
              <a:buFontTx/>
              <a:buChar char="-"/>
            </a:pPr>
            <a:r>
              <a:rPr lang="en-US" dirty="0"/>
              <a:t>Postprocessed segmented volumes to extract complete 3D pancreas structures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Extracted radiomic features from the segmented pancreas, intended for disease symptom analysis and progression prediction</a:t>
            </a:r>
          </a:p>
        </p:txBody>
      </p:sp>
    </p:spTree>
    <p:extLst>
      <p:ext uri="{BB962C8B-B14F-4D97-AF65-F5344CB8AC3E}">
        <p14:creationId xmlns:p14="http://schemas.microsoft.com/office/powerpoint/2010/main" val="206937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B57B398C-4ABA-D9C9-8430-A1236002DE54}"/>
              </a:ext>
            </a:extLst>
          </p:cNvPr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10">
            <a:extLst>
              <a:ext uri="{FF2B5EF4-FFF2-40B4-BE49-F238E27FC236}">
                <a16:creationId xmlns:a16="http://schemas.microsoft.com/office/drawing/2014/main" id="{E3D146D0-D40A-7F9E-84A7-83D04ABBFAC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47AF3B-A1E4-FDB8-B3C8-EADC07DD3D30}"/>
              </a:ext>
            </a:extLst>
          </p:cNvPr>
          <p:cNvSpPr txBox="1"/>
          <p:nvPr/>
        </p:nvSpPr>
        <p:spPr>
          <a:xfrm>
            <a:off x="1519563" y="1545396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87F97-A5AB-EC41-71CD-04EFB50CD6E3}"/>
              </a:ext>
            </a:extLst>
          </p:cNvPr>
          <p:cNvSpPr txBox="1"/>
          <p:nvPr/>
        </p:nvSpPr>
        <p:spPr>
          <a:xfrm>
            <a:off x="2366016" y="1537970"/>
            <a:ext cx="19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Introduction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25A94-042D-0006-A898-537DF05DAF73}"/>
              </a:ext>
            </a:extLst>
          </p:cNvPr>
          <p:cNvSpPr txBox="1"/>
          <p:nvPr/>
        </p:nvSpPr>
        <p:spPr>
          <a:xfrm>
            <a:off x="1493915" y="254108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022AA-3FEE-B3CD-F67B-34BECE31BDF1}"/>
              </a:ext>
            </a:extLst>
          </p:cNvPr>
          <p:cNvSpPr txBox="1"/>
          <p:nvPr/>
        </p:nvSpPr>
        <p:spPr>
          <a:xfrm>
            <a:off x="1489106" y="3536776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673B0-DC76-0BF9-F668-F2FD8BCEB396}"/>
              </a:ext>
            </a:extLst>
          </p:cNvPr>
          <p:cNvSpPr txBox="1"/>
          <p:nvPr/>
        </p:nvSpPr>
        <p:spPr>
          <a:xfrm>
            <a:off x="1485900" y="4532466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4772E3-756B-0F07-9787-2E03D4509EF6}"/>
              </a:ext>
            </a:extLst>
          </p:cNvPr>
          <p:cNvSpPr txBox="1"/>
          <p:nvPr/>
        </p:nvSpPr>
        <p:spPr>
          <a:xfrm>
            <a:off x="557539" y="402042"/>
            <a:ext cx="180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1B2F1-EEB1-0B43-1324-3FE85CE5952B}"/>
              </a:ext>
            </a:extLst>
          </p:cNvPr>
          <p:cNvSpPr txBox="1"/>
          <p:nvPr/>
        </p:nvSpPr>
        <p:spPr>
          <a:xfrm>
            <a:off x="2369123" y="2539458"/>
            <a:ext cx="3660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Dataset | Preprocessing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ACFA24-07D2-FF8D-6B4D-DF64AE00C301}"/>
              </a:ext>
            </a:extLst>
          </p:cNvPr>
          <p:cNvSpPr txBox="1"/>
          <p:nvPr/>
        </p:nvSpPr>
        <p:spPr>
          <a:xfrm>
            <a:off x="2369121" y="3528496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Model Used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8EFC54-C488-41F4-461D-29AF4DEFFA58}"/>
              </a:ext>
            </a:extLst>
          </p:cNvPr>
          <p:cNvSpPr txBox="1"/>
          <p:nvPr/>
        </p:nvSpPr>
        <p:spPr>
          <a:xfrm>
            <a:off x="2366016" y="4532466"/>
            <a:ext cx="1671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Outcomes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A31519-B902-81B6-7B5E-C72F977624B8}"/>
              </a:ext>
            </a:extLst>
          </p:cNvPr>
          <p:cNvSpPr txBox="1"/>
          <p:nvPr/>
        </p:nvSpPr>
        <p:spPr>
          <a:xfrm>
            <a:off x="1515455" y="553395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9CC7D1-119B-1D49-946B-D73B44D664C3}"/>
              </a:ext>
            </a:extLst>
          </p:cNvPr>
          <p:cNvSpPr txBox="1"/>
          <p:nvPr/>
        </p:nvSpPr>
        <p:spPr>
          <a:xfrm>
            <a:off x="2369121" y="5533957"/>
            <a:ext cx="157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5900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6D38C-24B2-A91D-91DC-7B38F7287042}"/>
              </a:ext>
            </a:extLst>
          </p:cNvPr>
          <p:cNvSpPr txBox="1"/>
          <p:nvPr/>
        </p:nvSpPr>
        <p:spPr>
          <a:xfrm>
            <a:off x="1171991" y="291048"/>
            <a:ext cx="173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32">
            <a:extLst>
              <a:ext uri="{FF2B5EF4-FFF2-40B4-BE49-F238E27FC236}">
                <a16:creationId xmlns:a16="http://schemas.microsoft.com/office/drawing/2014/main" id="{46434AFF-6A66-A7CD-4B2E-A61A024C42C0}"/>
              </a:ext>
            </a:extLst>
          </p:cNvPr>
          <p:cNvSpPr/>
          <p:nvPr/>
        </p:nvSpPr>
        <p:spPr>
          <a:xfrm>
            <a:off x="615821" y="1110344"/>
            <a:ext cx="5480179" cy="54566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48">
            <a:extLst>
              <a:ext uri="{FF2B5EF4-FFF2-40B4-BE49-F238E27FC236}">
                <a16:creationId xmlns:a16="http://schemas.microsoft.com/office/drawing/2014/main" id="{C9AAA637-E998-24DC-B321-CC5339F1E470}"/>
              </a:ext>
            </a:extLst>
          </p:cNvPr>
          <p:cNvCxnSpPr/>
          <p:nvPr/>
        </p:nvCxnSpPr>
        <p:spPr>
          <a:xfrm>
            <a:off x="6096000" y="2555631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360B6E-7457-1F7D-BD07-E7D3D95FD142}"/>
              </a:ext>
            </a:extLst>
          </p:cNvPr>
          <p:cNvSpPr txBox="1"/>
          <p:nvPr/>
        </p:nvSpPr>
        <p:spPr>
          <a:xfrm>
            <a:off x="6461246" y="1739513"/>
            <a:ext cx="3150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Chronic Pancreatitis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617CB-4F6C-D5FB-8C78-24AF1E07AF43}"/>
              </a:ext>
            </a:extLst>
          </p:cNvPr>
          <p:cNvSpPr txBox="1"/>
          <p:nvPr/>
        </p:nvSpPr>
        <p:spPr>
          <a:xfrm>
            <a:off x="6321286" y="3090579"/>
            <a:ext cx="5407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Consequences of Chronic Pancreatitis on Pancreas</a:t>
            </a:r>
          </a:p>
          <a:p>
            <a:pPr marL="285750" indent="-285750" algn="just">
              <a:buFontTx/>
              <a:buChar char="-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Calcification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within Pancreas Tissue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Digestive Enzyme </a:t>
            </a:r>
            <a:r>
              <a:rPr lang="en-US" altLang="ko-KR" dirty="0"/>
              <a:t>Production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Reduction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>
                <a:solidFill>
                  <a:schemeClr val="accent1"/>
                </a:solidFill>
              </a:rPr>
              <a:t>Hormone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Production Reduction – Insulin Production</a:t>
            </a:r>
          </a:p>
          <a:p>
            <a:pPr marL="285750" indent="-285750" algn="just">
              <a:buFontTx/>
              <a:buChar char="-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Pain and Complication</a:t>
            </a:r>
          </a:p>
        </p:txBody>
      </p:sp>
      <p:pic>
        <p:nvPicPr>
          <p:cNvPr id="21" name="Picture 20" descr="A picture containing black and white, monochrome, x-ray film&#10;&#10;Description automatically generated">
            <a:extLst>
              <a:ext uri="{FF2B5EF4-FFF2-40B4-BE49-F238E27FC236}">
                <a16:creationId xmlns:a16="http://schemas.microsoft.com/office/drawing/2014/main" id="{4F4875B7-0CFC-F7C8-180C-C36C1DC68E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55" y="3435182"/>
            <a:ext cx="3116088" cy="29798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E2C3E1-8287-E16B-D9E2-52573A19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55" y="1275381"/>
            <a:ext cx="3116088" cy="21224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44B42F-A4B6-8386-C687-2DDA683A7BDF}"/>
              </a:ext>
            </a:extLst>
          </p:cNvPr>
          <p:cNvSpPr txBox="1"/>
          <p:nvPr/>
        </p:nvSpPr>
        <p:spPr>
          <a:xfrm>
            <a:off x="1163729" y="2201178"/>
            <a:ext cx="11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BED94B-CF35-7EA8-216E-09460556504D}"/>
              </a:ext>
            </a:extLst>
          </p:cNvPr>
          <p:cNvSpPr txBox="1"/>
          <p:nvPr/>
        </p:nvSpPr>
        <p:spPr>
          <a:xfrm>
            <a:off x="876395" y="4393395"/>
            <a:ext cx="154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Chronic</a:t>
            </a:r>
          </a:p>
          <a:p>
            <a:pPr algn="ctr"/>
            <a:r>
              <a:rPr lang="en-US" dirty="0"/>
              <a:t>Pancreatitis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C99EDE-EE6F-811E-6134-97B5CBF4EC52}"/>
              </a:ext>
            </a:extLst>
          </p:cNvPr>
          <p:cNvCxnSpPr/>
          <p:nvPr/>
        </p:nvCxnSpPr>
        <p:spPr>
          <a:xfrm flipH="1">
            <a:off x="4495800" y="1495425"/>
            <a:ext cx="552450" cy="3349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35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9D08-FED9-4A28-182A-DA6BFAC0EACC}"/>
              </a:ext>
            </a:extLst>
          </p:cNvPr>
          <p:cNvSpPr txBox="1"/>
          <p:nvPr/>
        </p:nvSpPr>
        <p:spPr>
          <a:xfrm>
            <a:off x="1171991" y="291048"/>
            <a:ext cx="173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C387F-E284-50E2-1A7A-19CADF05DC88}"/>
              </a:ext>
            </a:extLst>
          </p:cNvPr>
          <p:cNvSpPr txBox="1"/>
          <p:nvPr/>
        </p:nvSpPr>
        <p:spPr>
          <a:xfrm>
            <a:off x="1171991" y="1730657"/>
            <a:ext cx="99500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Since Chronic Pancreatitis deeply affects pancreas functionalities, </a:t>
            </a:r>
          </a:p>
          <a:p>
            <a:r>
              <a:rPr lang="en-US" altLang="ko-KR" sz="2000" dirty="0"/>
              <a:t>early detection is crucial for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/>
              <a:t>Preventing disease progression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/>
              <a:t>Preserving Pancreas Function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/>
              <a:t>Pain Management and preventing complications</a:t>
            </a:r>
          </a:p>
          <a:p>
            <a:pPr marL="285750" indent="-285750">
              <a:buFontTx/>
              <a:buChar char="-"/>
            </a:pP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Objective:</a:t>
            </a:r>
          </a:p>
          <a:p>
            <a:r>
              <a:rPr lang="en-US" altLang="ko-KR" sz="2000" dirty="0"/>
              <a:t>To </a:t>
            </a:r>
            <a:r>
              <a:rPr lang="en-US" altLang="ko-KR" sz="2000" dirty="0">
                <a:solidFill>
                  <a:schemeClr val="accent1"/>
                </a:solidFill>
              </a:rPr>
              <a:t>aid</a:t>
            </a:r>
            <a:r>
              <a:rPr lang="en-US" altLang="ko-KR" sz="2000" dirty="0"/>
              <a:t> </a:t>
            </a:r>
            <a:r>
              <a:rPr lang="en-US" sz="2000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Söhne"/>
              </a:rPr>
              <a:t>outcome prediction of chronic pancreatitis from CT scans using segmentation</a:t>
            </a:r>
          </a:p>
          <a:p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 improve patient outcomes through timely intervention</a:t>
            </a:r>
            <a:endParaRPr lang="en-US" altLang="ko-KR" sz="20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50833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E2010355-65B6-EECE-114E-776A4AF63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65" y="587829"/>
            <a:ext cx="12350411" cy="63485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9D08-FED9-4A28-182A-DA6BFAC0EACC}"/>
              </a:ext>
            </a:extLst>
          </p:cNvPr>
          <p:cNvSpPr txBox="1"/>
          <p:nvPr/>
        </p:nvSpPr>
        <p:spPr>
          <a:xfrm>
            <a:off x="1171991" y="291048"/>
            <a:ext cx="173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947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AA41ACF1-BE81-55DB-C699-B6FB1FB34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65" y="587829"/>
            <a:ext cx="12350411" cy="63485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9D08-FED9-4A28-182A-DA6BFAC0EACC}"/>
              </a:ext>
            </a:extLst>
          </p:cNvPr>
          <p:cNvSpPr txBox="1"/>
          <p:nvPr/>
        </p:nvSpPr>
        <p:spPr>
          <a:xfrm>
            <a:off x="1171991" y="291048"/>
            <a:ext cx="173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B21FFC-93AE-2C38-751D-D5700B05101D}"/>
              </a:ext>
            </a:extLst>
          </p:cNvPr>
          <p:cNvSpPr/>
          <p:nvPr/>
        </p:nvSpPr>
        <p:spPr>
          <a:xfrm>
            <a:off x="7567127" y="3032449"/>
            <a:ext cx="755779" cy="396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56CB6-32CC-5E5A-EA45-346B9876B18E}"/>
              </a:ext>
            </a:extLst>
          </p:cNvPr>
          <p:cNvSpPr/>
          <p:nvPr/>
        </p:nvSpPr>
        <p:spPr>
          <a:xfrm>
            <a:off x="7262327" y="4388498"/>
            <a:ext cx="755779" cy="396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0320D-B335-174F-65AE-8AC04D835DED}"/>
              </a:ext>
            </a:extLst>
          </p:cNvPr>
          <p:cNvSpPr txBox="1"/>
          <p:nvPr/>
        </p:nvSpPr>
        <p:spPr>
          <a:xfrm>
            <a:off x="4488024" y="2351315"/>
            <a:ext cx="206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Calcification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86843-AC25-2C25-0785-E3063A0C7B63}"/>
              </a:ext>
            </a:extLst>
          </p:cNvPr>
          <p:cNvSpPr txBox="1"/>
          <p:nvPr/>
        </p:nvSpPr>
        <p:spPr>
          <a:xfrm>
            <a:off x="4488023" y="4929674"/>
            <a:ext cx="222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Segmentation image</a:t>
            </a:r>
          </a:p>
        </p:txBody>
      </p:sp>
    </p:spTree>
    <p:extLst>
      <p:ext uri="{BB962C8B-B14F-4D97-AF65-F5344CB8AC3E}">
        <p14:creationId xmlns:p14="http://schemas.microsoft.com/office/powerpoint/2010/main" val="142279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9D08-FED9-4A28-182A-DA6BFAC0EACC}"/>
              </a:ext>
            </a:extLst>
          </p:cNvPr>
          <p:cNvSpPr txBox="1"/>
          <p:nvPr/>
        </p:nvSpPr>
        <p:spPr>
          <a:xfrm>
            <a:off x="1171991" y="291048"/>
            <a:ext cx="529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- CT82 | Chronic Pancreatitis Labels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32">
            <a:extLst>
              <a:ext uri="{FF2B5EF4-FFF2-40B4-BE49-F238E27FC236}">
                <a16:creationId xmlns:a16="http://schemas.microsoft.com/office/drawing/2014/main" id="{46434AFF-6A66-A7CD-4B2E-A61A024C42C0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32">
            <a:extLst>
              <a:ext uri="{FF2B5EF4-FFF2-40B4-BE49-F238E27FC236}">
                <a16:creationId xmlns:a16="http://schemas.microsoft.com/office/drawing/2014/main" id="{1D46CCC6-0547-2B7F-F748-B9891D5A54A7}"/>
              </a:ext>
            </a:extLst>
          </p:cNvPr>
          <p:cNvSpPr/>
          <p:nvPr/>
        </p:nvSpPr>
        <p:spPr>
          <a:xfrm>
            <a:off x="630568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522AF9-1700-A146-92FE-281909730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9" t="5286" r="20610" b="14596"/>
          <a:stretch/>
        </p:blipFill>
        <p:spPr>
          <a:xfrm>
            <a:off x="10151635" y="2849953"/>
            <a:ext cx="1297025" cy="1631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C6847C-34DB-18F8-941F-A70A4CEE2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59" t="25194" r="22820" b="19416"/>
          <a:stretch/>
        </p:blipFill>
        <p:spPr>
          <a:xfrm>
            <a:off x="4539293" y="2874019"/>
            <a:ext cx="1417897" cy="15829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DDCDBD-29B7-5BE7-12B1-79013EF7D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328" y="2046109"/>
            <a:ext cx="3383075" cy="3238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265CE3-65B4-0DFE-9F7E-DBA5E607F29A}"/>
              </a:ext>
            </a:extLst>
          </p:cNvPr>
          <p:cNvSpPr txBox="1"/>
          <p:nvPr/>
        </p:nvSpPr>
        <p:spPr>
          <a:xfrm>
            <a:off x="3261049" y="5561046"/>
            <a:ext cx="202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CT-82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270CFC-DF8C-A5EB-3990-8C98CB198C4F}"/>
              </a:ext>
            </a:extLst>
          </p:cNvPr>
          <p:cNvSpPr txBox="1"/>
          <p:nvPr/>
        </p:nvSpPr>
        <p:spPr>
          <a:xfrm>
            <a:off x="8135567" y="5561046"/>
            <a:ext cx="228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Chronic Pancreatitis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968102-5947-3A4F-F1B3-60A79409B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83" y="1856830"/>
            <a:ext cx="3400900" cy="33532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DB087C-908C-6575-BA96-37224602C5AB}"/>
              </a:ext>
            </a:extLst>
          </p:cNvPr>
          <p:cNvSpPr txBox="1"/>
          <p:nvPr/>
        </p:nvSpPr>
        <p:spPr>
          <a:xfrm>
            <a:off x="4791074" y="887015"/>
            <a:ext cx="365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Dataset Acquired (512x512)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794DB9-6945-6FC7-62E2-E04894549E56}"/>
              </a:ext>
            </a:extLst>
          </p:cNvPr>
          <p:cNvSpPr txBox="1"/>
          <p:nvPr/>
        </p:nvSpPr>
        <p:spPr>
          <a:xfrm>
            <a:off x="2963232" y="6146800"/>
            <a:ext cx="143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82 labeled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BAAEBF-AFE6-FBC3-1941-257920281283}"/>
              </a:ext>
            </a:extLst>
          </p:cNvPr>
          <p:cNvSpPr txBox="1"/>
          <p:nvPr/>
        </p:nvSpPr>
        <p:spPr>
          <a:xfrm>
            <a:off x="8313238" y="6146800"/>
            <a:ext cx="1434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 labeled </a:t>
            </a:r>
          </a:p>
          <a:p>
            <a:r>
              <a:rPr lang="en-US" dirty="0"/>
              <a:t>50 unlabeled</a:t>
            </a:r>
          </a:p>
        </p:txBody>
      </p:sp>
    </p:spTree>
    <p:extLst>
      <p:ext uri="{BB962C8B-B14F-4D97-AF65-F5344CB8AC3E}">
        <p14:creationId xmlns:p14="http://schemas.microsoft.com/office/powerpoint/2010/main" val="421528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2">
            <a:extLst>
              <a:ext uri="{FF2B5EF4-FFF2-40B4-BE49-F238E27FC236}">
                <a16:creationId xmlns:a16="http://schemas.microsoft.com/office/drawing/2014/main" id="{1F24EAF5-838D-C07D-A9C5-D437658A5132}"/>
              </a:ext>
            </a:extLst>
          </p:cNvPr>
          <p:cNvSpPr/>
          <p:nvPr/>
        </p:nvSpPr>
        <p:spPr>
          <a:xfrm>
            <a:off x="1074820" y="1034921"/>
            <a:ext cx="10052179" cy="54311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9D08-FED9-4A28-182A-DA6BFAC0EACC}"/>
              </a:ext>
            </a:extLst>
          </p:cNvPr>
          <p:cNvSpPr txBox="1"/>
          <p:nvPr/>
        </p:nvSpPr>
        <p:spPr>
          <a:xfrm>
            <a:off x="1171991" y="291048"/>
            <a:ext cx="2740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- Preprocessing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E2B6F-5BA2-B68A-4AD8-DFB84CC9EF73}"/>
              </a:ext>
            </a:extLst>
          </p:cNvPr>
          <p:cNvSpPr txBox="1"/>
          <p:nvPr/>
        </p:nvSpPr>
        <p:spPr>
          <a:xfrm>
            <a:off x="1204960" y="2736987"/>
            <a:ext cx="2914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Applying window level:</a:t>
            </a:r>
          </a:p>
          <a:p>
            <a:r>
              <a:rPr lang="en-US" altLang="ko-KR" dirty="0"/>
              <a:t>Window Center 40HU</a:t>
            </a:r>
          </a:p>
          <a:p>
            <a:r>
              <a:rPr lang="en-US" altLang="ko-KR" dirty="0"/>
              <a:t>Window Width 400HU</a:t>
            </a:r>
          </a:p>
          <a:p>
            <a:endParaRPr lang="en-US" altLang="ko-KR" dirty="0"/>
          </a:p>
          <a:p>
            <a:r>
              <a:rPr lang="en-US" altLang="ko-KR" dirty="0"/>
              <a:t>Image augmentation is done using rotation and translation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2929E-8D34-293B-3EE0-8884DCCB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285" y="1174107"/>
            <a:ext cx="5119396" cy="24348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56178D-44B2-F0B7-C477-36E3C788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85" y="3798393"/>
            <a:ext cx="5119396" cy="25910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871178-11BC-DD2E-86CF-9BE81C5FF519}"/>
              </a:ext>
            </a:extLst>
          </p:cNvPr>
          <p:cNvSpPr txBox="1"/>
          <p:nvPr/>
        </p:nvSpPr>
        <p:spPr>
          <a:xfrm>
            <a:off x="9780279" y="2219122"/>
            <a:ext cx="1087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CT-82</a:t>
            </a:r>
          </a:p>
          <a:p>
            <a:r>
              <a:rPr lang="en-US" dirty="0"/>
              <a:t>(Normal)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4546F-BB2D-A5AF-C1C0-0D599AC26C61}"/>
              </a:ext>
            </a:extLst>
          </p:cNvPr>
          <p:cNvSpPr txBox="1"/>
          <p:nvPr/>
        </p:nvSpPr>
        <p:spPr>
          <a:xfrm>
            <a:off x="9640320" y="4720494"/>
            <a:ext cx="134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Chronic </a:t>
            </a:r>
          </a:p>
          <a:p>
            <a:r>
              <a:rPr lang="en-US" dirty="0"/>
              <a:t>Pancreatitis</a:t>
            </a:r>
          </a:p>
        </p:txBody>
      </p:sp>
    </p:spTree>
    <p:extLst>
      <p:ext uri="{BB962C8B-B14F-4D97-AF65-F5344CB8AC3E}">
        <p14:creationId xmlns:p14="http://schemas.microsoft.com/office/powerpoint/2010/main" val="272910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2">
            <a:extLst>
              <a:ext uri="{FF2B5EF4-FFF2-40B4-BE49-F238E27FC236}">
                <a16:creationId xmlns:a16="http://schemas.microsoft.com/office/drawing/2014/main" id="{1F24EAF5-838D-C07D-A9C5-D437658A5132}"/>
              </a:ext>
            </a:extLst>
          </p:cNvPr>
          <p:cNvSpPr/>
          <p:nvPr/>
        </p:nvSpPr>
        <p:spPr>
          <a:xfrm>
            <a:off x="1069910" y="1062913"/>
            <a:ext cx="10052179" cy="54311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6057B5-53F4-1D84-130F-03A132E20145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99D08-FED9-4A28-182A-DA6BFAC0EACC}"/>
              </a:ext>
            </a:extLst>
          </p:cNvPr>
          <p:cNvSpPr txBox="1"/>
          <p:nvPr/>
        </p:nvSpPr>
        <p:spPr>
          <a:xfrm>
            <a:off x="1171991" y="291048"/>
            <a:ext cx="2740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- Preprocessing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F31F6-140F-7261-4B2E-E005E16F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071" y="1813716"/>
            <a:ext cx="3685414" cy="3230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218017-C60D-0475-FB07-6D4360614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8" r="3561"/>
          <a:stretch/>
        </p:blipFill>
        <p:spPr>
          <a:xfrm>
            <a:off x="1800808" y="1814415"/>
            <a:ext cx="4152123" cy="32305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0F72DB-9610-CA03-6C82-4BF157CB947C}"/>
              </a:ext>
            </a:extLst>
          </p:cNvPr>
          <p:cNvSpPr txBox="1"/>
          <p:nvPr/>
        </p:nvSpPr>
        <p:spPr>
          <a:xfrm>
            <a:off x="3575423" y="5584878"/>
            <a:ext cx="90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CT-82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57CE50-D513-4664-7988-526CE4D1D362}"/>
              </a:ext>
            </a:extLst>
          </p:cNvPr>
          <p:cNvSpPr txBox="1"/>
          <p:nvPr/>
        </p:nvSpPr>
        <p:spPr>
          <a:xfrm>
            <a:off x="7945259" y="5471921"/>
            <a:ext cx="1459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Chronic</a:t>
            </a:r>
          </a:p>
          <a:p>
            <a:pPr algn="ctr"/>
            <a:r>
              <a:rPr lang="en-US" dirty="0"/>
              <a:t>Pancreatitis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C4156-BDDD-3D6D-BF02-F9C74AA75788}"/>
              </a:ext>
            </a:extLst>
          </p:cNvPr>
          <p:cNvSpPr txBox="1"/>
          <p:nvPr/>
        </p:nvSpPr>
        <p:spPr>
          <a:xfrm>
            <a:off x="1552575" y="1253299"/>
            <a:ext cx="512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Dataset being fed as input to the model</a:t>
            </a:r>
          </a:p>
        </p:txBody>
      </p:sp>
    </p:spTree>
    <p:extLst>
      <p:ext uri="{BB962C8B-B14F-4D97-AF65-F5344CB8AC3E}">
        <p14:creationId xmlns:p14="http://schemas.microsoft.com/office/powerpoint/2010/main" val="1970696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372</Words>
  <Application>Microsoft Office PowerPoint</Application>
  <PresentationFormat>Widescreen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Pretendard</vt:lpstr>
      <vt:lpstr>Pretendard Black</vt:lpstr>
      <vt:lpstr>Söhne</vt:lpstr>
      <vt:lpstr>Arial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DongJae Seo</cp:lastModifiedBy>
  <cp:revision>39</cp:revision>
  <dcterms:created xsi:type="dcterms:W3CDTF">2022-12-21T02:15:26Z</dcterms:created>
  <dcterms:modified xsi:type="dcterms:W3CDTF">2025-06-27T19:20:19Z</dcterms:modified>
</cp:coreProperties>
</file>